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78983" autoAdjust="0"/>
  </p:normalViewPr>
  <p:slideViewPr>
    <p:cSldViewPr>
      <p:cViewPr varScale="1">
        <p:scale>
          <a:sx n="60" d="100"/>
          <a:sy n="60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83078E-67FC-4378-AB8C-052025550B2F}" type="datetimeFigureOut">
              <a:rPr lang="ru-RU" smtClean="0"/>
              <a:pPr/>
              <a:t>22.09.2020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9ECDF6-FF46-4692-9513-974AC31A227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9ECDF6-FF46-4692-9513-974AC31A2276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785794"/>
            <a:ext cx="7772400" cy="5286411"/>
          </a:xfrm>
        </p:spPr>
        <p:txBody>
          <a:bodyPr>
            <a:no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2-</a:t>
            </a: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ДӘРІС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Заманауи мектептегі кәсіби білім берудің негіздері.</a:t>
            </a:r>
            <a:r>
              <a:rPr lang="ru-RU" b="1" dirty="0" smtClean="0"/>
              <a:t> 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Қазақстан Республикасының кәсіптік білім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беру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жүйелерінің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құрылысы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 Кәсіби білім берудің мақсаты мен міндеттері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kk-KZ" sz="3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36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9144000" cy="73223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Жоғарғы оқу орнының құрамына біртұтас оқу және ғылыми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өндірістік кешен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ретінде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қызмет атқара алатын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заңды тұлғалық мәртебесі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бар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құрылымдар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да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кіруі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мүмкін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Медициналық жоғарғы оқу орындарында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өз алдына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жеке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клиникалық базасы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Қазақстан Республикасы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Заңдылықтарына қайшы келмейтін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қаржы көздері арқылы қызмет ете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алады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Қазақстан Республикасында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жоғарғы кәсіби білім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берудің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мына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төмендегі құрылымдары белгіленген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жоғарғы базалық білім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бакалавриат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оқу мерзімі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4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жыл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оны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бітіргендерге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бакалавр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академиялық дәрежесі беріледі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Жоғары ғылыми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педагогикалық білім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алғысы келетіндер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үшін оқу мерзімі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әр түрлі болуы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мүмкін: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оқу мерзімі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жоғарғы базалық білім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негізінде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– 2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жыл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арнайы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жоғары білім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– 1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жыл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Оларға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Магистр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академиялық  дәрежесі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беріледі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42853"/>
            <a:ext cx="9144000" cy="67151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жоғарғы арнайы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оқу мерзімі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4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жылдан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кем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емес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қорытынды аттестатция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оларға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жоғары білікті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маман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атағы беріледі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Жоғары медициналық білім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берудің кейбір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мамандықтары бойынша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оқу мерзімі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7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жылды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құрайды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оқу жылы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интернатураны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бітірумен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аяқталады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Интернатурадан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өтпеген бітірушілер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клиникалық практикаға жіберілмейді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Университеттер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академиялар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беру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саласы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орталық атқару органдары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келісімі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жоғарғы кәсіби білімнің белгіленген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нақты бір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мамандықтары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кадр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дайындаумен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айналысады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Орта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кәсіптік білімі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бар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азаматтар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өз кәсіп саласы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ұқсас мамандықтар бойынша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қысқа мерзімде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жеделдетілген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бағдарламалар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жоғарғы кәсіптік білім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ала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алады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9249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Сондай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ақ,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жоғарғы кәсіптік білімі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бар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азаматтар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қысқа мерзімде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екінші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жоғары кәсіптік білім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алуға мүмкіндігі бар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Көп сатылы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жоғары кәсіптік білім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беру 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мекемесінің құрылымы туралы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ережені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Қазақстан Республикасының Үкіметі бекітеді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Жоғарғы оқу орны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өзінің ғылыми жұмыстарында Қазақстан Республикасының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заңдылықтарын басшылыққа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алады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Жоғарғы оқу орнындағы тәрбие жұмыстары студенттердің оқу, ғылыми, шығармашылық  және өндірістік бірлестіктері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және оқытушылар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қызметкер арқылы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ортақ мақсатқа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жұмылдырыла жүргізіледі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214290"/>
            <a:ext cx="857256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Қазақстан Республикасында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жоғарғы білімнен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кейінгі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кәсіптік білім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беру.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Жоғарғы білімнен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кейінгі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кәсіптік білім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үздіксіз білім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беру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жүйесінің жоғарғы сатысы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,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жоғары білікті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ғылыми 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және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ғылыми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педагогикалық кадрлар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дайындау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. Осы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кадрларды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дайындау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мақсатында  азаматтардың  жоғары білімнен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кейінгі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кәсіптік білім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алуы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арнайы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жоғары білікті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мамандығы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академиялық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Магистр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дәрежесі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болуы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керек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97346"/>
            <a:ext cx="8929718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Медицина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саласында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ғылыми және ғылыми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педагогикалық кадрларды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дайындау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клиникалық ординатураларда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аспирантурада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адъюниктурада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жоғарғы оқу орнының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докторунтурасында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ғылыми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зерттеу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мекемелерінде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сондай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ақ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ғылым кандидаттарын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аға ғылыми қызметкер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ізденуші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есебінде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жұмысқа алу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арқылы жүргізіледі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Оқу мерзімі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аспирантура мен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адъюнктурада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күндізгі бөлімде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жылға дейін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сырттан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оқыту бөлімі үшін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жыл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 ал Магистр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дәрежесі барлар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үшін тиісінше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2-3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жыл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көлемінде Ассистентурадағы өтіл мерзімі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күндізгі бөлімде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жыл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сырттай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бөлімде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жылдан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аспауы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керек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 Докторантура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мерзімі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3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жыл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 ал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аға ғылыми қызметкерлерді докторлық диссертациясын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қорғау мерзімі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2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жыл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Жоғарғы білімнен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кейінгі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кәсіптік білім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беру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Ережесі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Қазақстан Республикасы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беру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саласы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орталық атқарушы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орган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бекітеді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428604"/>
            <a:ext cx="864399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4800" b="1" dirty="0" smtClean="0">
                <a:latin typeface="Times New Roman" pitchFamily="18" charset="0"/>
                <a:cs typeface="Times New Roman" pitchFamily="18" charset="0"/>
              </a:rPr>
              <a:t>Яғни, </a:t>
            </a:r>
            <a:r>
              <a:rPr lang="kk-KZ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Кәсіби педагогика 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kk-KZ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 smtClean="0">
                <a:latin typeface="Times New Roman" pitchFamily="18" charset="0"/>
                <a:cs typeface="Times New Roman" pitchFamily="18" charset="0"/>
              </a:rPr>
              <a:t>түрлі типтегі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 smtClean="0">
                <a:latin typeface="Times New Roman" pitchFamily="18" charset="0"/>
                <a:cs typeface="Times New Roman" pitchFamily="18" charset="0"/>
              </a:rPr>
              <a:t>кәсіби оқу орындарында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 smtClean="0">
                <a:latin typeface="Times New Roman" pitchFamily="18" charset="0"/>
                <a:cs typeface="Times New Roman" pitchFamily="18" charset="0"/>
              </a:rPr>
              <a:t>жүзеге асырылатын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 smtClean="0">
                <a:latin typeface="Times New Roman" pitchFamily="18" charset="0"/>
                <a:cs typeface="Times New Roman" pitchFamily="18" charset="0"/>
              </a:rPr>
              <a:t>кәсіптік білімнің бастауыш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, орта, </a:t>
            </a:r>
            <a:r>
              <a:rPr lang="ru-RU" sz="4800" b="1" dirty="0" err="1" smtClean="0">
                <a:latin typeface="Times New Roman" pitchFamily="18" charset="0"/>
                <a:cs typeface="Times New Roman" pitchFamily="18" charset="0"/>
              </a:rPr>
              <a:t>жоғары және жоғары білімнен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 smtClean="0">
                <a:latin typeface="Times New Roman" pitchFamily="18" charset="0"/>
                <a:cs typeface="Times New Roman" pitchFamily="18" charset="0"/>
              </a:rPr>
              <a:t>кейінгі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 smtClean="0">
                <a:latin typeface="Times New Roman" pitchFamily="18" charset="0"/>
                <a:cs typeface="Times New Roman" pitchFamily="18" charset="0"/>
              </a:rPr>
              <a:t>мәселелерді қарастырады.</a:t>
            </a:r>
            <a:endParaRPr lang="ru-RU" sz="48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85729"/>
            <a:ext cx="9144000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Қазіргі білім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беру 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жүйесінің мақсаты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бәсекеге қабілетті маман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дайындау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Мектеп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үйрететін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орта,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оның жүрегі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мұғалім.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Ізденімпаз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мұғалімнің шығармашылығындағы ерекше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тұс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тұлғаның жүрегіне жол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таба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білуі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Ұстаз атана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білу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 оны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қадір тұту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қастерлеу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арындай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таза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ұстау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әр мұғалімнің борышы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өз кәсібін, өз пәнін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барлық шәкіртін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мектебін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шексіз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сүйетін адам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Өзгермелі қоғамдағы жаңа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формация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мұғалімі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педагогикалық құралдардың барлығын меңгерген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тұрақты өзін-өзі жетілдіруге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талпынған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рухани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дамыған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толысқан шығармашыл тұлға құзыреті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Жаңа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формация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мұғалімі табысы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біліктері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арқылы қалыптасады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дамиды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Нарық жағдайындағы мұғалімге қойылатын талаптар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 :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бәсекеге қабілеттілігі, білім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беру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сапасының жоғары болуы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кәсіби шеберлігі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әдістемелік жұмыстағы шеберлігі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4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4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Дәріс жоспары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4800" b="1" dirty="0" err="1" smtClean="0">
                <a:latin typeface="Times New Roman" pitchFamily="18" charset="0"/>
                <a:cs typeface="Times New Roman" pitchFamily="18" charset="0"/>
              </a:rPr>
              <a:t>Қазақстан Республикасының бастауыш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 smtClean="0">
                <a:latin typeface="Times New Roman" pitchFamily="18" charset="0"/>
                <a:cs typeface="Times New Roman" pitchFamily="18" charset="0"/>
              </a:rPr>
              <a:t>және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орта </a:t>
            </a:r>
            <a:r>
              <a:rPr lang="ru-RU" sz="4800" b="1" dirty="0" err="1" smtClean="0">
                <a:latin typeface="Times New Roman" pitchFamily="18" charset="0"/>
                <a:cs typeface="Times New Roman" pitchFamily="18" charset="0"/>
              </a:rPr>
              <a:t>кәсіптік білім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беру </a:t>
            </a:r>
            <a:r>
              <a:rPr lang="ru-RU" sz="4800" b="1" dirty="0" err="1" smtClean="0">
                <a:latin typeface="Times New Roman" pitchFamily="18" charset="0"/>
                <a:cs typeface="Times New Roman" pitchFamily="18" charset="0"/>
              </a:rPr>
              <a:t>жүйелері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4800" b="1" dirty="0" err="1" smtClean="0">
                <a:latin typeface="Times New Roman" pitchFamily="18" charset="0"/>
                <a:cs typeface="Times New Roman" pitchFamily="18" charset="0"/>
              </a:rPr>
              <a:t>Қазақстан Республикасының </a:t>
            </a:r>
            <a:r>
              <a:rPr lang="ru-RU" sz="4800" b="1" dirty="0" err="1" smtClean="0">
                <a:latin typeface="Times New Roman" pitchFamily="18" charset="0"/>
                <a:cs typeface="Times New Roman" pitchFamily="18" charset="0"/>
              </a:rPr>
              <a:t>жоғары </a:t>
            </a:r>
            <a:r>
              <a:rPr lang="ru-RU" sz="4800" b="1" dirty="0" err="1" smtClean="0">
                <a:latin typeface="Times New Roman" pitchFamily="18" charset="0"/>
                <a:cs typeface="Times New Roman" pitchFamily="18" charset="0"/>
              </a:rPr>
              <a:t>мектебі</a:t>
            </a:r>
            <a:endParaRPr lang="ru-RU" sz="48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4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142852"/>
            <a:ext cx="8643998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Қазақстан Республикасының бастауыш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және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орта </a:t>
            </a:r>
            <a:r>
              <a:rPr lang="ru-RU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кәсіптік білім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беру </a:t>
            </a:r>
            <a:r>
              <a:rPr lang="ru-RU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жүйелері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Кәсіптік білім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беру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жүйесі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бұл кәсіби және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жоғары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беру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мекемелері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оның ғылыми және ғылыми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әдістемелік органдары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және олардың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басқару жүйесінің   жиынтығы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Кәсіптік білім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беру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жүйесінің құрылымы мына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төмендегідей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Бастауыш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кәсіптік білім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 Орта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кәсіптік білім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Жоғары кәсіптік білім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Жоғары білімнен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кейінгі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кәсіптік білім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Қосымша кәсіптік білім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14290"/>
            <a:ext cx="9144000" cy="71711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Қазақстан Республикасында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беру </a:t>
            </a:r>
            <a:r>
              <a:rPr lang="ru-RU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Заңының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22 – </a:t>
            </a:r>
            <a:r>
              <a:rPr lang="ru-RU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бабына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сәйкес мына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төмендегі білім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беру </a:t>
            </a:r>
            <a:r>
              <a:rPr lang="ru-RU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деңгейлері жүзеге асырылады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4400" b="1" dirty="0" err="1" smtClean="0">
                <a:latin typeface="Times New Roman" pitchFamily="18" charset="0"/>
                <a:cs typeface="Times New Roman" pitchFamily="18" charset="0"/>
              </a:rPr>
              <a:t>Мектепке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err="1" smtClean="0">
                <a:latin typeface="Times New Roman" pitchFamily="18" charset="0"/>
                <a:cs typeface="Times New Roman" pitchFamily="18" charset="0"/>
              </a:rPr>
              <a:t>дейінгі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err="1" smtClean="0">
                <a:latin typeface="Times New Roman" pitchFamily="18" charset="0"/>
                <a:cs typeface="Times New Roman" pitchFamily="18" charset="0"/>
              </a:rPr>
              <a:t>тәрбие және     оқыту;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- Орта </a:t>
            </a:r>
            <a:r>
              <a:rPr lang="ru-RU" sz="4400" b="1" dirty="0" err="1" smtClean="0"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ru-RU" sz="4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4400" b="1" dirty="0" err="1" smtClean="0">
                <a:latin typeface="Times New Roman" pitchFamily="18" charset="0"/>
                <a:cs typeface="Times New Roman" pitchFamily="18" charset="0"/>
              </a:rPr>
              <a:t>Жоғары кәсіптік білім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ru-RU" sz="4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4400" b="1" dirty="0" err="1" smtClean="0">
                <a:latin typeface="Times New Roman" pitchFamily="18" charset="0"/>
                <a:cs typeface="Times New Roman" pitchFamily="18" charset="0"/>
              </a:rPr>
              <a:t>Жоғары білімнен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err="1" smtClean="0">
                <a:latin typeface="Times New Roman" pitchFamily="18" charset="0"/>
                <a:cs typeface="Times New Roman" pitchFamily="18" charset="0"/>
              </a:rPr>
              <a:t>кейінгі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err="1" smtClean="0">
                <a:latin typeface="Times New Roman" pitchFamily="18" charset="0"/>
                <a:cs typeface="Times New Roman" pitchFamily="18" charset="0"/>
              </a:rPr>
              <a:t>кәсіптік білім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44" y="1"/>
            <a:ext cx="9001156" cy="70480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Бастауыш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кәсіптік білім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кәсіптік мектептер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лицейлерде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негізгі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жалпы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базасында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орта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берумен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бірге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белгілі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кәсіп саласы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жұмысшы қызметкерлер даярлайды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Оқу мерзімі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кәсіптік мектептерде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2–3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жыл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, ал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кәсіптік лицейлерде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– 3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жыл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кейбір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күрделі технологиялар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құрылғыларды үйрену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жыл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мерзімді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қажет етеді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Бастауыш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кәсіптік білім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беру  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кәсіп саласы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орта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негізінде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қысқартылған уақыт  мерзімінде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де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жұмыс істей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алады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Кәсіптік оқыту өндірісте, оқу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өндірістік комбинаттарда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оқу орталықтары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басқа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да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жұмысшыларды дайындайтын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құрылымдарда атқарылады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42852"/>
            <a:ext cx="9144000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Орта </a:t>
            </a:r>
            <a:r>
              <a:rPr lang="ru-RU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кәсіптік білім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колледждер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училищелерде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орта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базасында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кәсіби бағдар бойынша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конкурстық негізде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беріледі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Колледждер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училищелерде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оқу мерзімі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3-4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жыл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Жалпы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орта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білімі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 не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бастауыш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кәсіптік білімі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бар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азаматтар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өз кәсіп салалары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орта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кәсіптік білімі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қысқа мерзім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ішінде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жеделдетілген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бағдарламалар арқылы алуына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Колледждер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училищелер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тиісті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лицензиясына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сәйкес бастауыш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және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орта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кәсіптік білім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беруді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жүзеге асырады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  Орта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кәсіптік білімі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бар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азаматтар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болса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ықшам әрі икемделген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бағдарламалар арқылы қысқа мерзімде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қосымша мамандық иеленуіне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42852"/>
            <a:ext cx="8929718" cy="66985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Бастауыш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және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орта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кәсіптік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берудің типтік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оқу бағдарламалары тиісті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кәсіп саласы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берудің жалпыға міндетті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мемлекеттік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стандартын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жүзеге асырады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Қазақстан Республикасы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Президентінің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11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қазан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2001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жылғы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№ 1459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жарлығымен бекітілген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Қазақстан Республикасында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2005-2010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жылдарға арналған білімді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дамытудың мемлекеттік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бағдарламасына сәйкес бастауыш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кәсіптік білім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мен орта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кәсіптік білім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берудің бір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бөлігі техникалық және ауылшаруашылық мамандықтары бойынша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шоғырландырылып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орта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жүйесіне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көшіріліп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еңбек нарығы сұранып отырған жаңа технологиялық талаптар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негізінде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жоғары сапалы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мамандар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даярлай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бастайды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Техникалық және кәсіби білім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берудің базалық деңгейі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техникалық және қызмет көрсету саласы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білікті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жұмысшылар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мамандар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әзірлеуге бағыт алуы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тиіс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Ортакәсіптік білім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берудің кейбір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жекелеген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бағдарламалары бойынша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орта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кәсіптік білімді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игеруді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жаңа деңгейге көтереді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Бұл сатыдағы жалпы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беретін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бағдарламалар мазмұны кәсіптік біліммен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қатар, жоғарғы оқу орнының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1-2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курстағы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бакалавр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деңгейін қамти алады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91440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Қазақстан Республикасының жоғарғы мектебі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Қазақстан Республикасында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мына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төмендегі оқу орындары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жоғарғы білімді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жүзеге асырады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Университеттер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академиялар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институттар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оларға теңестірілгендер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консерваториялар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жоғарғы мектеп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жоғарғы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училище).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Жоғарғы оқу орындары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тиісті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лицензиясына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сәйкес жалпы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орта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бастауы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және орта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кәсіптік білім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негізінде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беру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бағдарламаларын жүзеге асыра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алады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</TotalTime>
  <Words>736</Words>
  <PresentationFormat>Экран (4:3)</PresentationFormat>
  <Paragraphs>23</Paragraphs>
  <Slides>16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2-ДӘРІС Заманауи мектептегі кәсіби білім берудің негіздері.  Қазақстан Республикасының кәсіптік білім беру жүйелерінің  құрылысы. Кәсіби білім берудің мақсаты мен міндеттері.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Заманауи мектептегі кәсіби білім берудің негіздері. Кәсіби білім берудің мақсаты мен міндеттері.</dc:title>
  <dc:creator>admin</dc:creator>
  <cp:lastModifiedBy>admin</cp:lastModifiedBy>
  <cp:revision>45</cp:revision>
  <dcterms:created xsi:type="dcterms:W3CDTF">2020-09-21T18:01:40Z</dcterms:created>
  <dcterms:modified xsi:type="dcterms:W3CDTF">2020-09-22T02:38:01Z</dcterms:modified>
</cp:coreProperties>
</file>